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88" r:id="rId6"/>
    <p:sldId id="289" r:id="rId7"/>
    <p:sldId id="290" r:id="rId8"/>
    <p:sldId id="291" r:id="rId9"/>
    <p:sldId id="292" r:id="rId10"/>
    <p:sldId id="262" r:id="rId11"/>
    <p:sldId id="263" r:id="rId12"/>
    <p:sldId id="266" r:id="rId13"/>
    <p:sldId id="281" r:id="rId14"/>
    <p:sldId id="278" r:id="rId15"/>
    <p:sldId id="293" r:id="rId16"/>
    <p:sldId id="276" r:id="rId17"/>
    <p:sldId id="267" r:id="rId18"/>
    <p:sldId id="268" r:id="rId19"/>
    <p:sldId id="269" r:id="rId20"/>
    <p:sldId id="294" r:id="rId21"/>
    <p:sldId id="270" r:id="rId22"/>
    <p:sldId id="274" r:id="rId23"/>
    <p:sldId id="275" r:id="rId24"/>
    <p:sldId id="282" r:id="rId25"/>
    <p:sldId id="284" r:id="rId26"/>
    <p:sldId id="285" r:id="rId27"/>
    <p:sldId id="286" r:id="rId28"/>
    <p:sldId id="283" r:id="rId29"/>
    <p:sldId id="287" r:id="rId30"/>
    <p:sldId id="27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Werner" initials="JW" lastIdx="1" clrIdx="0">
    <p:extLst>
      <p:ext uri="{19B8F6BF-5375-455C-9EA6-DF929625EA0E}">
        <p15:presenceInfo xmlns:p15="http://schemas.microsoft.com/office/powerpoint/2012/main" userId="e084d9eca84f42a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28E75D-CFF4-4F5F-9FE8-3F2FED469BAC}" v="1" dt="2022-02-26T23:35:54.3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9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Werner" userId="e084d9eca84f42a1" providerId="LiveId" clId="{F428E75D-CFF4-4F5F-9FE8-3F2FED469BAC}"/>
    <pc:docChg chg="custSel modSld">
      <pc:chgData name="John Werner" userId="e084d9eca84f42a1" providerId="LiveId" clId="{F428E75D-CFF4-4F5F-9FE8-3F2FED469BAC}" dt="2022-02-26T23:35:58.916" v="1" actId="26606"/>
      <pc:docMkLst>
        <pc:docMk/>
      </pc:docMkLst>
      <pc:sldChg chg="addSp modSp mod setBg">
        <pc:chgData name="John Werner" userId="e084d9eca84f42a1" providerId="LiveId" clId="{F428E75D-CFF4-4F5F-9FE8-3F2FED469BAC}" dt="2022-02-26T23:35:58.916" v="1" actId="26606"/>
        <pc:sldMkLst>
          <pc:docMk/>
          <pc:sldMk cId="129021129" sldId="256"/>
        </pc:sldMkLst>
        <pc:spChg chg="mod">
          <ac:chgData name="John Werner" userId="e084d9eca84f42a1" providerId="LiveId" clId="{F428E75D-CFF4-4F5F-9FE8-3F2FED469BAC}" dt="2022-02-26T23:35:58.916" v="1" actId="26606"/>
          <ac:spMkLst>
            <pc:docMk/>
            <pc:sldMk cId="129021129" sldId="256"/>
            <ac:spMk id="2" creationId="{F40CEB15-079E-4F25-A7FD-1AC607BBBCE6}"/>
          </ac:spMkLst>
        </pc:spChg>
        <pc:spChg chg="mod">
          <ac:chgData name="John Werner" userId="e084d9eca84f42a1" providerId="LiveId" clId="{F428E75D-CFF4-4F5F-9FE8-3F2FED469BAC}" dt="2022-02-26T23:35:58.916" v="1" actId="26606"/>
          <ac:spMkLst>
            <pc:docMk/>
            <pc:sldMk cId="129021129" sldId="256"/>
            <ac:spMk id="3" creationId="{66DBCD15-4CCE-4B1C-A6B3-B69F2EE9E863}"/>
          </ac:spMkLst>
        </pc:spChg>
        <pc:spChg chg="add">
          <ac:chgData name="John Werner" userId="e084d9eca84f42a1" providerId="LiveId" clId="{F428E75D-CFF4-4F5F-9FE8-3F2FED469BAC}" dt="2022-02-26T23:35:58.916" v="1" actId="26606"/>
          <ac:spMkLst>
            <pc:docMk/>
            <pc:sldMk cId="129021129" sldId="256"/>
            <ac:spMk id="9" creationId="{10BE7D7E-0842-4F38-9557-0D617EE85D8D}"/>
          </ac:spMkLst>
        </pc:spChg>
        <pc:spChg chg="add">
          <ac:chgData name="John Werner" userId="e084d9eca84f42a1" providerId="LiveId" clId="{F428E75D-CFF4-4F5F-9FE8-3F2FED469BAC}" dt="2022-02-26T23:35:58.916" v="1" actId="26606"/>
          <ac:spMkLst>
            <pc:docMk/>
            <pc:sldMk cId="129021129" sldId="256"/>
            <ac:spMk id="11" creationId="{6B32CE0E-5DF1-4910-9170-60FCDE09DA11}"/>
          </ac:spMkLst>
        </pc:spChg>
        <pc:spChg chg="add">
          <ac:chgData name="John Werner" userId="e084d9eca84f42a1" providerId="LiveId" clId="{F428E75D-CFF4-4F5F-9FE8-3F2FED469BAC}" dt="2022-02-26T23:35:58.916" v="1" actId="26606"/>
          <ac:spMkLst>
            <pc:docMk/>
            <pc:sldMk cId="129021129" sldId="256"/>
            <ac:spMk id="17" creationId="{E262252E-3BC8-4D09-B5AC-AEC6296B96EE}"/>
          </ac:spMkLst>
        </pc:spChg>
        <pc:grpChg chg="add">
          <ac:chgData name="John Werner" userId="e084d9eca84f42a1" providerId="LiveId" clId="{F428E75D-CFF4-4F5F-9FE8-3F2FED469BAC}" dt="2022-02-26T23:35:58.916" v="1" actId="26606"/>
          <ac:grpSpMkLst>
            <pc:docMk/>
            <pc:sldMk cId="129021129" sldId="256"/>
            <ac:grpSpMk id="13" creationId="{2D48BE64-6C02-4E42-BDA9-6B8B59C4C21B}"/>
          </ac:grpSpMkLst>
        </pc:grpChg>
        <pc:picChg chg="add mod">
          <ac:chgData name="John Werner" userId="e084d9eca84f42a1" providerId="LiveId" clId="{F428E75D-CFF4-4F5F-9FE8-3F2FED469BAC}" dt="2022-02-26T23:35:58.916" v="1" actId="26606"/>
          <ac:picMkLst>
            <pc:docMk/>
            <pc:sldMk cId="129021129" sldId="256"/>
            <ac:picMk id="4" creationId="{C9AB7C63-D673-4367-81CB-92588AFE9CC7}"/>
          </ac:picMkLst>
        </pc:picChg>
        <pc:picChg chg="add">
          <ac:chgData name="John Werner" userId="e084d9eca84f42a1" providerId="LiveId" clId="{F428E75D-CFF4-4F5F-9FE8-3F2FED469BAC}" dt="2022-02-26T23:35:58.916" v="1" actId="26606"/>
          <ac:picMkLst>
            <pc:docMk/>
            <pc:sldMk cId="129021129" sldId="256"/>
            <ac:picMk id="21" creationId="{1CD736FD-103D-4A07-94DB-2E05C99C054B}"/>
          </ac:picMkLst>
        </pc:picChg>
        <pc:cxnChg chg="add">
          <ac:chgData name="John Werner" userId="e084d9eca84f42a1" providerId="LiveId" clId="{F428E75D-CFF4-4F5F-9FE8-3F2FED469BAC}" dt="2022-02-26T23:35:58.916" v="1" actId="26606"/>
          <ac:cxnSpMkLst>
            <pc:docMk/>
            <pc:sldMk cId="129021129" sldId="256"/>
            <ac:cxnSpMk id="19" creationId="{DB5CBE9D-E580-4E12-A631-39FF36782F12}"/>
          </ac:cxnSpMkLst>
        </pc:cxnChg>
        <pc:cxnChg chg="add">
          <ac:chgData name="John Werner" userId="e084d9eca84f42a1" providerId="LiveId" clId="{F428E75D-CFF4-4F5F-9FE8-3F2FED469BAC}" dt="2022-02-26T23:35:58.916" v="1" actId="26606"/>
          <ac:cxnSpMkLst>
            <pc:docMk/>
            <pc:sldMk cId="129021129" sldId="256"/>
            <ac:cxnSpMk id="23" creationId="{774EB30B-2659-4978-B415-0296628B2C29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BE7D7E-0842-4F38-9557-0D617EE85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2CE0E-5DF1-4910-9170-60FCDE09D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0CEB15-079E-4F25-A7FD-1AC607BBB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072" y="964769"/>
            <a:ext cx="4966432" cy="2376915"/>
          </a:xfrm>
        </p:spPr>
        <p:txBody>
          <a:bodyPr>
            <a:normAutofit/>
          </a:bodyPr>
          <a:lstStyle/>
          <a:p>
            <a:r>
              <a:rPr lang="en-US" sz="3800"/>
              <a:t>First Congregational UCC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DBCD15-4CCE-4B1C-A6B3-B69F2EE9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0074" y="3529159"/>
            <a:ext cx="4972063" cy="1612688"/>
          </a:xfrm>
        </p:spPr>
        <p:txBody>
          <a:bodyPr>
            <a:normAutofit/>
          </a:bodyPr>
          <a:lstStyle/>
          <a:p>
            <a:r>
              <a:rPr lang="en-US" dirty="0"/>
              <a:t>2022 Narrative Budget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48BE64-6C02-4E42-BDA9-6B8B59C4C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8" y="482171"/>
            <a:ext cx="4641751" cy="5149101"/>
            <a:chOff x="632238" y="482171"/>
            <a:chExt cx="4641751" cy="51491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DD431A6-9E1C-4B11-BDBB-3657C592F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8" y="482171"/>
              <a:ext cx="464175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812A6D-4B8E-47C7-8209-617FCA0F9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7" y="812507"/>
              <a:ext cx="4001652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262252E-3BC8-4D09-B5AC-AEC6296B9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20" y="977099"/>
            <a:ext cx="3661944" cy="4136205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AB7C63-D673-4367-81CB-92588AFE9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223" y="1368360"/>
            <a:ext cx="3362141" cy="336214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5CBE9D-E580-4E12-A631-39FF36782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0073" y="3526496"/>
            <a:ext cx="49595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1CD736FD-103D-4A07-94DB-2E05C99C0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74EB30B-2659-4978-B415-0296628B2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21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60722F4-BE9B-46BC-BD45-DEECD83D8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1C6252-B7CD-45FD-876A-D1C4B716D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69416" y="1847088"/>
            <a:ext cx="28648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093ACD7-E0B5-42DE-98B2-659D3854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417" y="804520"/>
            <a:ext cx="2864819" cy="1049235"/>
          </a:xfrm>
        </p:spPr>
        <p:txBody>
          <a:bodyPr>
            <a:normAutofit/>
          </a:bodyPr>
          <a:lstStyle/>
          <a:p>
            <a:r>
              <a:rPr lang="en-US" sz="2200"/>
              <a:t>Church Building and Grounds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A71EA1-2F24-4FD3-8F2D-64BAF4861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5268EF-7B25-4047-88A4-AE5F1709B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63C0D67-9FB4-49DA-8C86-8E498160F4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64DA176-0D7E-4AE0-A186-F8955A08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88C890D-E53E-4C09-A29B-88FDE32AAB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25" r="7443" b="-2"/>
          <a:stretch/>
        </p:blipFill>
        <p:spPr>
          <a:xfrm>
            <a:off x="1764622" y="985986"/>
            <a:ext cx="1385946" cy="222686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998C3F-297F-444E-8D57-92A038863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15" r="15634" b="-5"/>
          <a:stretch/>
        </p:blipFill>
        <p:spPr>
          <a:xfrm>
            <a:off x="3824651" y="1116345"/>
            <a:ext cx="1776365" cy="1846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FACBDF-507E-4F3C-B7B6-1CDC8637BD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91" r="23945" b="2"/>
          <a:stretch/>
        </p:blipFill>
        <p:spPr>
          <a:xfrm>
            <a:off x="1530611" y="3342601"/>
            <a:ext cx="1776365" cy="1846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76561A-EFE0-4367-BE4C-CA02BC9486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874" r="4" b="544"/>
          <a:stretch/>
        </p:blipFill>
        <p:spPr>
          <a:xfrm>
            <a:off x="3822554" y="3131726"/>
            <a:ext cx="3720651" cy="1848937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8729170-E2B8-4A0C-9993-74CEAA729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9416" y="2015732"/>
            <a:ext cx="2864820" cy="32875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2022 Budget : $19,650</a:t>
            </a:r>
          </a:p>
          <a:p>
            <a:pPr marL="0" indent="0">
              <a:buNone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2021 Budget: $21,400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A3B3D46-4516-46F0-972F-6A062B6B1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8393B3-1C21-4552-9E2F-9C43ACF7D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3A9FA73-FDB0-4A91-92D2-B45992A15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3692" y="1091016"/>
            <a:ext cx="23907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24996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3E2B222-A9C7-497C-9FD5-CF575D33A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Pastor’s Package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524104C-CFC1-4B65-AA49-A775C6215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9816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A31D546-96F7-4144-8ABF-7142E8ED9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3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2FA132-46A3-416D-8375-E880CCD81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Pastor’s Package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96D7E4-801A-43DB-BC79-BFBB11648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18374" y="1219531"/>
            <a:ext cx="6282919" cy="36598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B3FEFC5-9343-4696-A2CF-C68FAFDEBB5B}"/>
              </a:ext>
            </a:extLst>
          </p:cNvPr>
          <p:cNvSpPr txBox="1"/>
          <p:nvPr/>
        </p:nvSpPr>
        <p:spPr>
          <a:xfrm>
            <a:off x="659301" y="3753824"/>
            <a:ext cx="2709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Budget: $81,000*</a:t>
            </a:r>
          </a:p>
          <a:p>
            <a:r>
              <a:rPr lang="en-US" dirty="0"/>
              <a:t>2020 Budget: $82,690</a:t>
            </a:r>
          </a:p>
          <a:p>
            <a:endParaRPr lang="en-US" dirty="0"/>
          </a:p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6391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B998F0-CE17-4F8B-BA8B-E38AA7B2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/>
              <a:t>Pastor’s Package 2022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E5500F-3841-4D4E-8824-1E7E3F6E0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99454" y="1116345"/>
            <a:ext cx="5120758" cy="38661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1E19B0B-E493-48AB-8E9A-89DEC5B0EEAF}"/>
              </a:ext>
            </a:extLst>
          </p:cNvPr>
          <p:cNvSpPr txBox="1"/>
          <p:nvPr/>
        </p:nvSpPr>
        <p:spPr>
          <a:xfrm>
            <a:off x="652497" y="3713356"/>
            <a:ext cx="2830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 revisit in </a:t>
            </a:r>
            <a:r>
              <a:rPr lang="en-US" b="1" dirty="0"/>
              <a:t>June</a:t>
            </a:r>
            <a:r>
              <a:rPr lang="en-US" dirty="0"/>
              <a:t> Congregational Meeting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678CFB-4E1A-4DE8-8E8C-A8E0B808D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344" y="-596593"/>
            <a:ext cx="3249450" cy="3054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5D24A0-A7BA-4DAD-BCF3-CFE5DCD74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120550">
            <a:off x="-365066" y="-442647"/>
            <a:ext cx="2672678" cy="251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7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5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1DC57C-3575-430A-A44A-30CC050EF8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719" r="12395" b="1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24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5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31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D7807-1467-4565-8A30-BB3A48589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2021 Proposed Giving Strategy:  </a:t>
            </a:r>
            <a:br>
              <a:rPr lang="en-US" dirty="0"/>
            </a:br>
            <a:r>
              <a:rPr lang="en-US" dirty="0"/>
              <a:t>5 for 5</a:t>
            </a:r>
          </a:p>
        </p:txBody>
      </p:sp>
      <p:cxnSp>
        <p:nvCxnSpPr>
          <p:cNvPr id="29" name="Straight Connector 33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2A7D0-9D0A-46C7-B3FF-E74647193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r>
              <a:rPr lang="en-US"/>
              <a:t>OCWM:  $1,500</a:t>
            </a:r>
          </a:p>
          <a:p>
            <a:r>
              <a:rPr lang="en-US"/>
              <a:t>Strengthen The Church:  .5% of our Budget = $660</a:t>
            </a:r>
          </a:p>
          <a:p>
            <a:r>
              <a:rPr lang="en-US"/>
              <a:t>One Great Hour of Sharing: .5% of our Budget: $660</a:t>
            </a:r>
          </a:p>
          <a:p>
            <a:r>
              <a:rPr lang="en-US"/>
              <a:t>Neighbors in Need: .5% of our Budget: $660</a:t>
            </a:r>
          </a:p>
          <a:p>
            <a:r>
              <a:rPr lang="en-US"/>
              <a:t>Christmas Fund: .5% of our Budget: $ 660</a:t>
            </a:r>
          </a:p>
        </p:txBody>
      </p:sp>
      <p:sp>
        <p:nvSpPr>
          <p:cNvPr id="31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717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74332-3440-4521-9C67-962427B3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for 5 Offerings will Revert to 2020 Method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274106-3E0E-43C0-B19B-C772E068A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6818" y="2016125"/>
            <a:ext cx="6132689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70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1A510-23DB-4411-9085-09ABB734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 err="1"/>
              <a:t>Church’S</a:t>
            </a:r>
            <a:r>
              <a:rPr lang="en-US" dirty="0"/>
              <a:t> Wider Mission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6FBE2B-4B2C-40F6-975B-CEB580778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347" y="0"/>
            <a:ext cx="11493305" cy="6997502"/>
          </a:xfrm>
        </p:spPr>
      </p:pic>
    </p:spTree>
    <p:extLst>
      <p:ext uri="{BB962C8B-B14F-4D97-AF65-F5344CB8AC3E}">
        <p14:creationId xmlns:p14="http://schemas.microsoft.com/office/powerpoint/2010/main" val="60743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10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12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4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16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8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16EBF1-2A46-435F-9072-F9378439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Worship as Mission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F9DD65-8B63-4E19-AC4E-79A50DC6E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5992763" y="1282360"/>
            <a:ext cx="3534141" cy="35341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707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213A802-7BF7-46F8-A303-7070DAE97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030" y="804520"/>
            <a:ext cx="3520367" cy="1049235"/>
          </a:xfrm>
        </p:spPr>
        <p:txBody>
          <a:bodyPr>
            <a:normAutofit/>
          </a:bodyPr>
          <a:lstStyle/>
          <a:p>
            <a:r>
              <a:rPr lang="en-US" dirty="0"/>
              <a:t>Worship</a:t>
            </a:r>
            <a:br>
              <a:rPr lang="en-US" dirty="0"/>
            </a:br>
            <a:endParaRPr lang="en-US" dirty="0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7" name="Group 17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28" name="Rectangle 18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19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04588FB-F0EA-4606-9796-D66917BF3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8" r="3198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C0EC9-33AC-45E5-A795-8FC237EAA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029" y="2015732"/>
            <a:ext cx="4809848" cy="375200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600" i="1" dirty="0"/>
              <a:t>In Christianity, worship is the act of attributing reverent honor and homage to God.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/>
              <a:t>At First Congregational UCC Music is a key component of our Worship Experience.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/>
              <a:t>Our Organist,  Gary Yost,  has been working to organize a “Jazz Choir.”  Memorial provided the </a:t>
            </a:r>
            <a:r>
              <a:rPr lang="en-US" sz="1600" dirty="0" err="1"/>
              <a:t>drumset</a:t>
            </a:r>
            <a:r>
              <a:rPr lang="en-US" sz="1600" dirty="0"/>
              <a:t>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/>
              <a:t>The care for the Communion Table and the Paraments are a role of Diaconate as well as coordinating with the pastor for pulpit Supply.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/>
              <a:t>These Special Functions in the church are part and parcel to the budget.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300" dirty="0"/>
          </a:p>
        </p:txBody>
      </p:sp>
      <p:pic>
        <p:nvPicPr>
          <p:cNvPr id="30" name="Picture 21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23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87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88816-5165-4906-8E41-2E318AE9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 dirty="0"/>
              <a:t>Committees that are Centered In  </a:t>
            </a:r>
            <a:br>
              <a:rPr lang="en-US" dirty="0"/>
            </a:br>
            <a:r>
              <a:rPr lang="en-US" dirty="0"/>
              <a:t>Faith 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56FB67-9FFC-46E5-AA4F-27755DA1A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009" y="2125326"/>
            <a:ext cx="3500715" cy="32314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A4463-44AC-4AA2-8483-FEC171A2C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2570" y="2015734"/>
            <a:ext cx="5622284" cy="34506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Each of our Committees are important to the life and ministry of our church. </a:t>
            </a:r>
          </a:p>
          <a:p>
            <a:pPr lvl="1"/>
            <a:r>
              <a:rPr lang="en-US" dirty="0"/>
              <a:t>Faith Formation</a:t>
            </a:r>
          </a:p>
          <a:p>
            <a:pPr lvl="1"/>
            <a:r>
              <a:rPr lang="en-US" dirty="0"/>
              <a:t>Diaconate</a:t>
            </a:r>
          </a:p>
          <a:p>
            <a:pPr lvl="1"/>
            <a:r>
              <a:rPr lang="en-US" dirty="0"/>
              <a:t>Missions and Memorial</a:t>
            </a:r>
          </a:p>
          <a:p>
            <a:pPr lvl="1"/>
            <a:r>
              <a:rPr lang="en-US" dirty="0"/>
              <a:t>Stewardship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Each Committee will have opportunity to request funds on as needed basis.  Thinking creatively to accomplish ministry will be key in 2022!  </a:t>
            </a:r>
          </a:p>
        </p:txBody>
      </p:sp>
    </p:spTree>
    <p:extLst>
      <p:ext uri="{BB962C8B-B14F-4D97-AF65-F5344CB8AC3E}">
        <p14:creationId xmlns:p14="http://schemas.microsoft.com/office/powerpoint/2010/main" val="399121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9046F-5838-4C7A-BBE8-A77F40FD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5E6CDB-92ED-43A1-9491-C46E2C8E9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B966BC-DC49-4138-8DEF-B1CD13033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632237" y="482171"/>
            <a:chExt cx="6104331" cy="51491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D0BD06-EC5B-4F0E-A221-562BC2BA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610433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4200B3-EC47-4A5B-A640-7118BF6AD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5471355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B9DAF8-7DB4-40CB-85F8-7E02F95C6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042" y="984450"/>
            <a:ext cx="5145580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06AED2C-61BA-485C-9DD4-B23B6280F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E2C2E94-4F03-44C8-A6FE-ED864304D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030" y="804520"/>
            <a:ext cx="3520367" cy="1049235"/>
          </a:xfrm>
        </p:spPr>
        <p:txBody>
          <a:bodyPr>
            <a:normAutofit/>
          </a:bodyPr>
          <a:lstStyle/>
          <a:p>
            <a:r>
              <a:rPr lang="en-US" dirty="0"/>
              <a:t>What is Mission? </a:t>
            </a:r>
          </a:p>
        </p:txBody>
      </p:sp>
      <p:pic>
        <p:nvPicPr>
          <p:cNvPr id="5" name="Picture 4" descr="An old church&#10;&#10;Description automatically generated">
            <a:extLst>
              <a:ext uri="{FF2B5EF4-FFF2-40B4-BE49-F238E27FC236}">
                <a16:creationId xmlns:a16="http://schemas.microsoft.com/office/drawing/2014/main" id="{9A4FE07C-F7D7-41B7-81B2-1CC4AD149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223" y="1505793"/>
            <a:ext cx="4825148" cy="30872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16C12-43DB-4FA3-B8F2-C78932740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029" y="2015732"/>
            <a:ext cx="3520368" cy="3450613"/>
          </a:xfrm>
        </p:spPr>
        <p:txBody>
          <a:bodyPr>
            <a:normAutofit/>
          </a:bodyPr>
          <a:lstStyle/>
          <a:p>
            <a:r>
              <a:rPr lang="en-US" dirty="0"/>
              <a:t>Mission is the act of intentional service in a Congregation to uphold the vision, ethics and values of Jesus the Christ and the mutual ministry of it worship participants, the wider church and the Kin-</a:t>
            </a:r>
            <a:r>
              <a:rPr lang="en-US" dirty="0" err="1"/>
              <a:t>dom</a:t>
            </a:r>
            <a:r>
              <a:rPr lang="en-US" dirty="0"/>
              <a:t> of God.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EFCF05C-6070-460B-8E60-12BE3EFD1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D731F1-726F-453E-9516-3058095DE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03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60D1173B-FBCA-4F2A-AB78-7DB51EC95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B08DCF8-02FA-4015-A96A-7F8A89EBC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05539-50C7-4501-8752-5169E670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071" y="964769"/>
            <a:ext cx="5560947" cy="2376915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200"/>
              <a:t>Workshops, Evaluation and Implementation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2EFD7EB-F887-4187-BD35-2F6584E9E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8" y="482171"/>
            <a:ext cx="4641751" cy="5149101"/>
            <a:chOff x="7463259" y="583365"/>
            <a:chExt cx="4641750" cy="5181928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802ABCE-86EF-458C-B776-FBEE5B3ED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64175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F257E23-BAFF-4E5A-9DCD-5EB001A23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4001651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B0079C-D8A7-48D9-AC38-44317084A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396" r="8244" b="-1"/>
          <a:stretch/>
        </p:blipFill>
        <p:spPr>
          <a:xfrm>
            <a:off x="1271223" y="1116345"/>
            <a:ext cx="3362141" cy="3866172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80890EC-EC50-46D3-879E-63EDF4D06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0073" y="3526496"/>
            <a:ext cx="49595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971F6991-E635-48F8-9309-D5A5C1ECB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ACF2F98-1DF0-4594-9502-F2B79E79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389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70BFDB-979D-4D01-8764-154458F9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FCB5B7-E85D-4C9D-AE9B-2B04C20D7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48EA7D-6DFA-4BAB-B557-0D50035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632239" y="482171"/>
            <a:chExt cx="4074533" cy="51491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A792C74-3AEF-46D7-BB84-FE0A1C9FD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9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F01C4D-F010-44B1-B80D-DE6D0036F4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8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6DEDBC9-7E02-4AC1-84C0-28900C560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042" y="977965"/>
            <a:ext cx="3124515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8167BA-4647-4588-9EF8-AFA0496DC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4215FA5-E7AF-4C70-B938-CFDDB7362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804520"/>
            <a:ext cx="5550355" cy="1049235"/>
          </a:xfrm>
        </p:spPr>
        <p:txBody>
          <a:bodyPr>
            <a:normAutofit/>
          </a:bodyPr>
          <a:lstStyle/>
          <a:p>
            <a:r>
              <a:rPr lang="en-US"/>
              <a:t>  Diaconate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DBBAD1-3362-4EB6-A7F9-CBFD65E4A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596" y="1112548"/>
            <a:ext cx="2443148" cy="386617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86ED3E-0B0D-4C8F-A169-0B1C19C69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043" y="2015732"/>
            <a:ext cx="5550355" cy="3450613"/>
          </a:xfrm>
        </p:spPr>
        <p:txBody>
          <a:bodyPr>
            <a:normAutofit/>
          </a:bodyPr>
          <a:lstStyle/>
          <a:p>
            <a:r>
              <a:rPr lang="en-US" dirty="0"/>
              <a:t>Through your generous donations Diaconate Provides:</a:t>
            </a:r>
          </a:p>
          <a:p>
            <a:pPr lvl="1"/>
            <a:r>
              <a:rPr lang="en-US" dirty="0"/>
              <a:t>Communion Elements</a:t>
            </a:r>
          </a:p>
          <a:p>
            <a:pPr lvl="1"/>
            <a:r>
              <a:rPr lang="en-US" dirty="0"/>
              <a:t>Maintains Paraments ( Banners and Communion Cloths.) </a:t>
            </a:r>
          </a:p>
          <a:p>
            <a:pPr lvl="1"/>
            <a:r>
              <a:rPr lang="en-US" dirty="0"/>
              <a:t>Dresses the Church for Church Holidays. Ex Christmas, Easter, Pentecost, PAAM Sunday etc. </a:t>
            </a:r>
          </a:p>
          <a:p>
            <a:pPr lvl="1"/>
            <a:r>
              <a:rPr lang="en-US" dirty="0"/>
              <a:t>Coordinates with Pastor the Pulpit Supply in Pastor’s Absence.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AC44D98-B853-4420-8ED4-E3792706D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625410-A0A9-42B8-96F9-540C7C42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530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3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" name="Picture 25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8" name="Straight Connector 27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29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1">
            <a:extLst>
              <a:ext uri="{FF2B5EF4-FFF2-40B4-BE49-F238E27FC236}">
                <a16:creationId xmlns:a16="http://schemas.microsoft.com/office/drawing/2014/main" id="{4F6621CF-F493-40D5-98AE-24A9D3AD4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0"/>
            <a:ext cx="12194875" cy="49502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7B5F5-E1B1-4EA9-A48A-767476767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896" y="643467"/>
            <a:ext cx="5975956" cy="412754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3700"/>
              <a:t>Missions Supports…Well Mission</a:t>
            </a:r>
            <a:br>
              <a:rPr lang="en-US" sz="3700"/>
            </a:br>
            <a:r>
              <a:rPr lang="en-US" sz="3700"/>
              <a:t>SweatPants for Scholars: </a:t>
            </a:r>
            <a:br>
              <a:rPr lang="en-US" sz="3700"/>
            </a:br>
            <a:r>
              <a:rPr lang="en-US" sz="3700"/>
              <a:t>Jefferson and </a:t>
            </a:r>
            <a:br>
              <a:rPr lang="en-US" sz="3700"/>
            </a:br>
            <a:r>
              <a:rPr lang="en-US" sz="3700"/>
              <a:t>Rock Creek </a:t>
            </a:r>
            <a:br>
              <a:rPr lang="en-US" sz="3700"/>
            </a:br>
            <a:r>
              <a:rPr lang="en-US" sz="3700"/>
              <a:t>Elementary Schools</a:t>
            </a:r>
            <a:endParaRPr lang="en-US" sz="3700" dirty="0"/>
          </a:p>
        </p:txBody>
      </p:sp>
      <p:sp>
        <p:nvSpPr>
          <p:cNvPr id="41" name="Rectangle 33">
            <a:extLst>
              <a:ext uri="{FF2B5EF4-FFF2-40B4-BE49-F238E27FC236}">
                <a16:creationId xmlns:a16="http://schemas.microsoft.com/office/drawing/2014/main" id="{CADEE02A-D296-42EA-88F5-7803F69CE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4950269"/>
            <a:ext cx="12191695" cy="19077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9B606-D10C-41F7-BD46-DCCE141FD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8896" y="5118231"/>
            <a:ext cx="5975956" cy="977621"/>
          </a:xfrm>
        </p:spPr>
        <p:txBody>
          <a:bodyPr vert="horz" lIns="91440" tIns="91440" rIns="91440" bIns="91440" rtlCol="0">
            <a:normAutofit/>
          </a:bodyPr>
          <a:lstStyle/>
          <a:p>
            <a:pPr marL="0" indent="0" fontAlgn="base">
              <a:buNone/>
            </a:pPr>
            <a:r>
              <a:rPr lang="en-US" sz="1800" i="0" cap="all" dirty="0">
                <a:solidFill>
                  <a:srgbClr val="FFFFFF"/>
                </a:solidFill>
              </a:rPr>
              <a:t>63 pairs of Hanes sweatpants were donated: $538.02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54F47-3B12-456B-95CD-D7E8007A8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73"/>
          <a:stretch/>
        </p:blipFill>
        <p:spPr>
          <a:xfrm>
            <a:off x="3179" y="-2"/>
            <a:ext cx="4651117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6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175EAF0-48CE-49F4-B56C-B82955AA6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C9E375-D6B0-462B-82F1-D3EC62906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9C2BF-EA79-404F-8ED4-1868E8E2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458" y="964769"/>
            <a:ext cx="5525305" cy="2376915"/>
          </a:xfrm>
        </p:spPr>
        <p:txBody>
          <a:bodyPr vert="horz" lIns="91440" tIns="45720" rIns="91440" bIns="0" rtlCol="0" anchor="b">
            <a:normAutofit/>
          </a:bodyPr>
          <a:lstStyle/>
          <a:p>
            <a:br>
              <a:rPr lang="en-US" sz="4200" dirty="0"/>
            </a:br>
            <a:r>
              <a:rPr lang="en-US" sz="4200" dirty="0"/>
              <a:t>Mitten Tree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2603107-74B9-41ED-A864-525D7D704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7463259" y="583365"/>
            <a:chExt cx="4074533" cy="518192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7FC16FA-1473-4C96-AAE0-5C8A06EE0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E58F83-0189-4676-8369-F2DB506FF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ACC535-4BEC-4C68-A55E-9757EB478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4" b="22304"/>
          <a:stretch/>
        </p:blipFill>
        <p:spPr>
          <a:xfrm>
            <a:off x="1271223" y="1116345"/>
            <a:ext cx="2799103" cy="3866172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B788CC7-8F6B-4224-89AE-39A6B06A8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3459" y="3526496"/>
            <a:ext cx="55361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0972F198-BBC2-4369-B014-8A6CC8F44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2B3B27E-140E-4C73-B427-1D8D6D6D7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DE80471-845E-426A-BB74-00AB986135BC}"/>
              </a:ext>
            </a:extLst>
          </p:cNvPr>
          <p:cNvSpPr txBox="1"/>
          <p:nvPr/>
        </p:nvSpPr>
        <p:spPr>
          <a:xfrm>
            <a:off x="5344997" y="3789574"/>
            <a:ext cx="5575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year’s collection of Hat’s mittens and scarves that were adult sized were given to the Psychiatric Department at ACMC. </a:t>
            </a:r>
          </a:p>
        </p:txBody>
      </p:sp>
    </p:spTree>
    <p:extLst>
      <p:ext uri="{BB962C8B-B14F-4D97-AF65-F5344CB8AC3E}">
        <p14:creationId xmlns:p14="http://schemas.microsoft.com/office/powerpoint/2010/main" val="3153888552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DAD1E78-864D-4B85-B248-20F33D64F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030" y="804520"/>
            <a:ext cx="3520367" cy="1049235"/>
          </a:xfrm>
        </p:spPr>
        <p:txBody>
          <a:bodyPr>
            <a:normAutofit/>
          </a:bodyPr>
          <a:lstStyle/>
          <a:p>
            <a:r>
              <a:rPr lang="en-US"/>
              <a:t>Pride </a:t>
            </a:r>
            <a:endParaRPr lang="en-US" dirty="0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4" name="Group 14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037EEE1-806E-4848-BD05-44C73C180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12" r="12186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EABF5-1778-471D-A61E-1C27903D9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029" y="2015732"/>
            <a:ext cx="3520368" cy="3450613"/>
          </a:xfrm>
        </p:spPr>
        <p:txBody>
          <a:bodyPr>
            <a:normAutofit/>
          </a:bodyPr>
          <a:lstStyle/>
          <a:p>
            <a:r>
              <a:rPr lang="en-US" dirty="0"/>
              <a:t>We Sponsored Ashtabula County’s First Pride at Hamper’s Farm. </a:t>
            </a:r>
          </a:p>
          <a:p>
            <a:pPr marL="0" indent="0">
              <a:buNone/>
            </a:pPr>
            <a:r>
              <a:rPr lang="en-US" dirty="0"/>
              <a:t>Platinum Sponsorship $1,015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15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F6621CF-F493-40D5-98AE-24A9D3AD4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0"/>
            <a:ext cx="12194875" cy="49502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B48D80-F18B-4498-8599-23317DAA4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896" y="643467"/>
            <a:ext cx="5975956" cy="412754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 dirty="0"/>
              <a:t>Outdoor Worship and </a:t>
            </a:r>
            <a:br>
              <a:rPr lang="en-US" sz="4800" dirty="0"/>
            </a:br>
            <a:r>
              <a:rPr lang="en-US" sz="4800" dirty="0"/>
              <a:t>Purchase of </a:t>
            </a:r>
            <a:br>
              <a:rPr lang="en-US" sz="4800" dirty="0"/>
            </a:br>
            <a:r>
              <a:rPr lang="en-US" sz="4800" dirty="0"/>
              <a:t>New Speakers!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DEE02A-D296-42EA-88F5-7803F69CE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4950269"/>
            <a:ext cx="12191695" cy="19077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nk flower with green leaves&#10;&#10;Description automatically generated with low confidence">
            <a:extLst>
              <a:ext uri="{FF2B5EF4-FFF2-40B4-BE49-F238E27FC236}">
                <a16:creationId xmlns:a16="http://schemas.microsoft.com/office/drawing/2014/main" id="{E590F641-8244-42B9-96A3-734308A37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90" r="6883"/>
          <a:stretch/>
        </p:blipFill>
        <p:spPr>
          <a:xfrm>
            <a:off x="3179" y="-2"/>
            <a:ext cx="4651117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F6621CF-F493-40D5-98AE-24A9D3AD4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0"/>
            <a:ext cx="12194875" cy="49502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F7767-2FB5-485E-ACFB-E1686D55F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896" y="643467"/>
            <a:ext cx="5975956" cy="412754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/>
              <a:t>Pride Sunday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DEE02A-D296-42EA-88F5-7803F69CE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4950269"/>
            <a:ext cx="12191695" cy="19077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people sitting in a church&#10;&#10;Description automatically generated with medium confidence">
            <a:extLst>
              <a:ext uri="{FF2B5EF4-FFF2-40B4-BE49-F238E27FC236}">
                <a16:creationId xmlns:a16="http://schemas.microsoft.com/office/drawing/2014/main" id="{567DAEC3-114B-4B04-87FE-68ED91FF6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271"/>
          <a:stretch/>
        </p:blipFill>
        <p:spPr>
          <a:xfrm>
            <a:off x="3179" y="-2"/>
            <a:ext cx="4651117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50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69009-C1EA-47BA-933F-B9455894E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Reception of New Members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680B2E-C4C0-4032-A0B4-C57AD2C37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5171" y="2016125"/>
            <a:ext cx="6515982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22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F6621CF-F493-40D5-98AE-24A9D3AD4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0"/>
            <a:ext cx="12194875" cy="49502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6C0AA9-E0ED-4E8A-8385-17CBABC37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896" y="643467"/>
            <a:ext cx="5975956" cy="412754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 dirty="0"/>
              <a:t>Christmas Cooke Fundraiser</a:t>
            </a:r>
            <a:br>
              <a:rPr lang="en-US" sz="4800" dirty="0"/>
            </a:br>
            <a:r>
              <a:rPr lang="en-US" sz="4800" dirty="0"/>
              <a:t>$200+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DEE02A-D296-42EA-88F5-7803F69CE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4950269"/>
            <a:ext cx="12191695" cy="19077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DF2EDE-B005-482D-9B7C-5FF5D8FDB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573"/>
          <a:stretch/>
        </p:blipFill>
        <p:spPr>
          <a:xfrm>
            <a:off x="3179" y="-2"/>
            <a:ext cx="4651117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72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E780D-5F94-4839-8CAB-F55A529CE1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7047" r="-1" b="15096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469F1E-24EE-4E94-9D5A-16368440B5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76636" y="992221"/>
            <a:ext cx="6247308" cy="4873558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2600" u="sng" dirty="0"/>
              <a:t>A Budget: </a:t>
            </a:r>
            <a:br>
              <a:rPr lang="en-US" sz="2600" dirty="0"/>
            </a:br>
            <a:r>
              <a:rPr lang="en-US" sz="2600" dirty="0"/>
              <a:t>is A road Map pointing the Direction an Organization wants to Go.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2021 Total: $84,513</a:t>
            </a:r>
            <a:br>
              <a:rPr lang="en-US" sz="2600" dirty="0"/>
            </a:br>
            <a:r>
              <a:rPr lang="en-US" sz="2600" dirty="0"/>
              <a:t>2021 Budget: $134,910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2021Expenses  $93,156.20</a:t>
            </a:r>
            <a:br>
              <a:rPr lang="en-US" sz="2600" dirty="0"/>
            </a:br>
            <a:r>
              <a:rPr lang="en-US" sz="2600" dirty="0"/>
              <a:t>2021 Income: $78,796.45 </a:t>
            </a:r>
            <a:br>
              <a:rPr lang="en-US" sz="2600" dirty="0"/>
            </a:br>
            <a:r>
              <a:rPr lang="en-US" sz="2600" dirty="0"/>
              <a:t>General Fund $72,006.00</a:t>
            </a:r>
            <a:br>
              <a:rPr lang="en-US" sz="2600" dirty="0"/>
            </a:br>
            <a:r>
              <a:rPr lang="en-US" sz="2600" dirty="0"/>
              <a:t>($6,000) From Association</a:t>
            </a:r>
            <a:br>
              <a:rPr lang="en-US" sz="2600" dirty="0"/>
            </a:br>
            <a:r>
              <a:rPr lang="en-US" sz="2600" dirty="0"/>
              <a:t>2021 Total $78,006.00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378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D9B21E-3C35-4232-9CD5-4E3A8A15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Church Budget’s #1 Goal Should Support the Life and Ministry of the Congregation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B95519-7914-4D4C-8EDA-4DC385E83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Church Budget should embrace the vision of the Church. </a:t>
            </a:r>
          </a:p>
          <a:p>
            <a:pPr lvl="1"/>
            <a:r>
              <a:rPr lang="en-US" i="1" dirty="0"/>
              <a:t>Led by the Holy Spirit, we affirm God's love by growing spiritually, pursuing justice and caring compassionately for all. </a:t>
            </a:r>
          </a:p>
          <a:p>
            <a:r>
              <a:rPr lang="en-US" dirty="0"/>
              <a:t>Should Cultivate Spirit Led Leadership</a:t>
            </a:r>
          </a:p>
          <a:p>
            <a:r>
              <a:rPr lang="en-US" dirty="0"/>
              <a:t>Foster Christ Centered Connection</a:t>
            </a:r>
          </a:p>
          <a:p>
            <a:r>
              <a:rPr lang="en-US" dirty="0"/>
              <a:t>Be Rooted in God Centered Action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77298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8">
            <a:extLst>
              <a:ext uri="{FF2B5EF4-FFF2-40B4-BE49-F238E27FC236}">
                <a16:creationId xmlns:a16="http://schemas.microsoft.com/office/drawing/2014/main" id="{84C75E2B-CACA-478C-B26B-182AF87A1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" name="Picture 10">
            <a:extLst>
              <a:ext uri="{FF2B5EF4-FFF2-40B4-BE49-F238E27FC236}">
                <a16:creationId xmlns:a16="http://schemas.microsoft.com/office/drawing/2014/main" id="{50FF2874-547C-4D14-9E18-28B19002F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5" name="Straight Connector 12">
            <a:extLst>
              <a:ext uri="{FF2B5EF4-FFF2-40B4-BE49-F238E27FC236}">
                <a16:creationId xmlns:a16="http://schemas.microsoft.com/office/drawing/2014/main" id="{36CF827D-A163-47F7-BD87-34EB4FA7D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4">
            <a:extLst>
              <a:ext uri="{FF2B5EF4-FFF2-40B4-BE49-F238E27FC236}">
                <a16:creationId xmlns:a16="http://schemas.microsoft.com/office/drawing/2014/main" id="{D299D9A9-1DA8-433D-A9BC-FB48D93D4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FFBC92B-B420-4040-9362-6C27CAF99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First Congregational Wants you to know!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08686D-2736-4AED-88F6-F244FF0D8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1579" y="2144494"/>
            <a:ext cx="9603274" cy="319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51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E780D-5F94-4839-8CAB-F55A529CE1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7047" r="-1" b="15096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469F1E-24EE-4E94-9D5A-16368440B5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76636" y="992221"/>
            <a:ext cx="6247308" cy="4873558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2600" u="sng" dirty="0"/>
              <a:t>A Budget: </a:t>
            </a:r>
            <a:br>
              <a:rPr lang="en-US" sz="2600" dirty="0"/>
            </a:br>
            <a:r>
              <a:rPr lang="en-US" sz="2600" dirty="0"/>
              <a:t>is A road Map pointing the Direction an Organization wants to Go.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2021 Total: $84,513</a:t>
            </a:r>
            <a:br>
              <a:rPr lang="en-US" sz="2600" dirty="0"/>
            </a:br>
            <a:r>
              <a:rPr lang="en-US" sz="2600" dirty="0"/>
              <a:t>2021 Budget: $134,910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2021Expenses  $93,156.20</a:t>
            </a:r>
            <a:br>
              <a:rPr lang="en-US" sz="2600" dirty="0"/>
            </a:br>
            <a:r>
              <a:rPr lang="en-US" sz="2600" dirty="0"/>
              <a:t>2021 Income: $78,796.45 </a:t>
            </a:r>
            <a:br>
              <a:rPr lang="en-US" sz="2600" dirty="0"/>
            </a:br>
            <a:r>
              <a:rPr lang="en-US" sz="2600" dirty="0"/>
              <a:t>General Fund $72,006.00</a:t>
            </a:r>
            <a:br>
              <a:rPr lang="en-US" sz="2600" dirty="0"/>
            </a:br>
            <a:r>
              <a:rPr lang="en-US" sz="2600" dirty="0"/>
              <a:t>($6,000) From Association</a:t>
            </a:r>
            <a:br>
              <a:rPr lang="en-US" sz="2600" dirty="0"/>
            </a:br>
            <a:r>
              <a:rPr lang="en-US" sz="2600" dirty="0"/>
              <a:t>2021 Total $78,006.00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643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2F2687-79D7-473A-8F88-160918141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57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F6621CF-F493-40D5-98AE-24A9D3AD4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0"/>
            <a:ext cx="12194875" cy="49502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F07181-A4BE-47B2-A7C2-7586CA04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896" y="643467"/>
            <a:ext cx="5975956" cy="412754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 dirty="0"/>
              <a:t>Offering</a:t>
            </a:r>
            <a:br>
              <a:rPr lang="en-US" sz="4800" dirty="0"/>
            </a:br>
            <a:r>
              <a:rPr lang="en-US" sz="2000" dirty="0"/>
              <a:t>25% of our General Funds are received through Pledges.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Recurring Online Contributions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Weekly Offerings</a:t>
            </a:r>
            <a:br>
              <a:rPr lang="en-US" sz="2000" dirty="0"/>
            </a:br>
            <a:r>
              <a:rPr lang="en-US" sz="2000" dirty="0"/>
              <a:t>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DEE02A-D296-42EA-88F5-7803F69CE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4950269"/>
            <a:ext cx="12191695" cy="19077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 oil lamp carried by a woman in her hands">
            <a:extLst>
              <a:ext uri="{FF2B5EF4-FFF2-40B4-BE49-F238E27FC236}">
                <a16:creationId xmlns:a16="http://schemas.microsoft.com/office/drawing/2014/main" id="{694BF6F4-7172-4E63-8A40-CD3527C189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5" r="26669"/>
          <a:stretch/>
        </p:blipFill>
        <p:spPr>
          <a:xfrm>
            <a:off x="3179" y="-2"/>
            <a:ext cx="4651117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86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C75E2B-CACA-478C-B26B-182AF87A1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FF2874-547C-4D14-9E18-28B19002F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CF827D-A163-47F7-BD87-34EB4FA7D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99D9A9-1DA8-433D-A9BC-FB48D93D4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5F00C9-4F05-4CD2-87F2-A662B785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Assets</a:t>
            </a:r>
          </a:p>
        </p:txBody>
      </p:sp>
      <p:pic>
        <p:nvPicPr>
          <p:cNvPr id="5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728E37A9-4B07-4086-86F4-F54808ADB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451579" y="2015848"/>
            <a:ext cx="9263393" cy="34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25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58394E52-1609-430B-A7A5-BFF43EB9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DC4616F-FBF8-4855-A506-67D86C06B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89322D8-F357-4F9E-8064-F6D6A829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 vert="horz" lIns="91440" tIns="45720" rIns="91440" bIns="0" rtlCol="0">
            <a:normAutofit/>
          </a:bodyPr>
          <a:lstStyle/>
          <a:p>
            <a:r>
              <a:rPr lang="en-US"/>
              <a:t>Possible New Streams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3697D93-D148-4A98-A3A4-98AA7C2B6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C33216B-720A-470C-A620-0C5FB66D4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7916" y="3260023"/>
            <a:ext cx="3527425" cy="2641847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3F354BC6-2994-4F4D-AF23-2386109F2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48D8A8A-377B-4E5C-BEFB-15AD256EB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589EFFC-BCBD-45AD-9D67-24B6C7C56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6B0F538-6DB3-4250-B2CE-FD4D75CEE2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6" r="14997" b="-4"/>
          <a:stretch/>
        </p:blipFill>
        <p:spPr>
          <a:xfrm>
            <a:off x="6094411" y="1116346"/>
            <a:ext cx="2328669" cy="1850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FEEE4E-6694-45DD-B472-129EC39F5E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92" r="14641" b="5"/>
          <a:stretch/>
        </p:blipFill>
        <p:spPr>
          <a:xfrm>
            <a:off x="8586806" y="1124571"/>
            <a:ext cx="2328670" cy="1842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47E501-395A-41D8-9666-A4E69BE868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0" r="12755" b="2"/>
          <a:stretch/>
        </p:blipFill>
        <p:spPr>
          <a:xfrm>
            <a:off x="6090777" y="3131195"/>
            <a:ext cx="2332303" cy="185132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E1F494-4BBA-477E-AC10-CED30E3452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77" r="17947" b="-1"/>
          <a:stretch/>
        </p:blipFill>
        <p:spPr>
          <a:xfrm>
            <a:off x="8583174" y="3131196"/>
            <a:ext cx="2332303" cy="185132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190D68A-CD84-4965-890D-4829B6C1E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588CF8F-1D58-4649-9E47-A418EB852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2EC8D4D-6E6B-47C3-A4B0-DD588C1EA3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1278" y="1925529"/>
            <a:ext cx="3500702" cy="146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99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EBBB7F-B0ED-423F-97CB-ABB0BDE77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0208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6257</TotalTime>
  <Words>676</Words>
  <Application>Microsoft Office PowerPoint</Application>
  <PresentationFormat>Widescreen</PresentationFormat>
  <Paragraphs>69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Gill Sans MT</vt:lpstr>
      <vt:lpstr>Gallery</vt:lpstr>
      <vt:lpstr>First Congregational UCC</vt:lpstr>
      <vt:lpstr>What is Mission? </vt:lpstr>
      <vt:lpstr>A Church Budget’s #1 Goal Should Support the Life and Ministry of the Congregation</vt:lpstr>
      <vt:lpstr>A Budget:  is A road Map pointing the Direction an Organization wants to Go.  2021 Total: $84,513 2021 Budget: $134,910  2021Expenses  $93,156.20 2021 Income: $78,796.45  General Fund $72,006.00 ($6,000) From Association 2021 Total $78,006.00</vt:lpstr>
      <vt:lpstr>PowerPoint Presentation</vt:lpstr>
      <vt:lpstr>Offering 25% of our General Funds are received through Pledges.  Recurring Online Contributions  Weekly Offerings   </vt:lpstr>
      <vt:lpstr>Assets</vt:lpstr>
      <vt:lpstr>Possible New Streams</vt:lpstr>
      <vt:lpstr>PowerPoint Presentation</vt:lpstr>
      <vt:lpstr>Church Building and Grounds</vt:lpstr>
      <vt:lpstr>Pastor’s Package </vt:lpstr>
      <vt:lpstr>Pastor’s Package</vt:lpstr>
      <vt:lpstr>Pastor’s Package 2022</vt:lpstr>
      <vt:lpstr>2021 Proposed Giving Strategy:   5 for 5</vt:lpstr>
      <vt:lpstr>5 for 5 Offerings will Revert to 2020 Method</vt:lpstr>
      <vt:lpstr>Our Church’S Wider Mission</vt:lpstr>
      <vt:lpstr>Worship as Mission</vt:lpstr>
      <vt:lpstr>Worship </vt:lpstr>
      <vt:lpstr>Committees that are Centered In   Faith Formation</vt:lpstr>
      <vt:lpstr>Workshops, Evaluation and Implementation</vt:lpstr>
      <vt:lpstr>  Diaconate</vt:lpstr>
      <vt:lpstr>Missions Supports…Well Mission SweatPants for Scholars:  Jefferson and  Rock Creek  Elementary Schools</vt:lpstr>
      <vt:lpstr> Mitten Tree</vt:lpstr>
      <vt:lpstr>Pride </vt:lpstr>
      <vt:lpstr>Outdoor Worship and  Purchase of  New Speakers!</vt:lpstr>
      <vt:lpstr>Pride Sunday</vt:lpstr>
      <vt:lpstr>Reception of New Members</vt:lpstr>
      <vt:lpstr>Christmas Cooke Fundraiser $200+</vt:lpstr>
      <vt:lpstr>A Budget:  is A road Map pointing the Direction an Organization wants to Go.  2021 Total: $84,513 2021 Budget: $134,910  2021Expenses  $93,156.20 2021 Income: $78,796.45  General Fund $72,006.00 ($6,000) From Association 2021 Total $78,006.00</vt:lpstr>
      <vt:lpstr>First Congregational Wants you to know!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Congregational UCC</dc:title>
  <dc:creator>John Werner</dc:creator>
  <cp:lastModifiedBy>John Werner</cp:lastModifiedBy>
  <cp:revision>2</cp:revision>
  <dcterms:created xsi:type="dcterms:W3CDTF">2020-11-02T16:10:17Z</dcterms:created>
  <dcterms:modified xsi:type="dcterms:W3CDTF">2022-02-26T23:36:03Z</dcterms:modified>
</cp:coreProperties>
</file>